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5" Type="http://schemas.openxmlformats.org/officeDocument/2006/relationships/custom-properties" Target="docProps/custom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6" r:id="rId7"/>
  </p:sldMasterIdLst>
  <p:sldIdLst>
    <p:sldId id="257" r:id="rId9"/>
    <p:sldId id="258" r:id="rId10"/>
    <p:sldId id="282" r:id="rId11"/>
    <p:sldId id="259" r:id="rId12"/>
    <p:sldId id="283" r:id="rId13"/>
    <p:sldId id="288" r:id="rId14"/>
    <p:sldId id="287" r:id="rId15"/>
    <p:sldId id="260" r:id="rId16"/>
    <p:sldId id="285" r:id="rId17"/>
    <p:sldId id="261" r:id="rId18"/>
    <p:sldId id="286" r:id="rId19"/>
    <p:sldId id="291" r:id="rId20"/>
    <p:sldId id="290" r:id="rId21"/>
    <p:sldId id="292" r:id="rId22"/>
    <p:sldId id="293" r:id="rId23"/>
    <p:sldId id="294" r:id="rId24"/>
    <p:sldId id="295" r:id="rId25"/>
    <p:sldId id="296" r:id="rId26"/>
    <p:sldId id="297" r:id="rId27"/>
    <p:sldId id="299" r:id="rId28"/>
    <p:sldId id="298" r:id="rId29"/>
    <p:sldId id="300" r:id="rId30"/>
    <p:sldId id="301" r:id="rId31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879" userDrawn="1">
          <p15:clr>
            <a:srgbClr val="A4A3A4"/>
          </p15:clr>
        </p15:guide>
        <p15:guide id="1" pos="21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1" snapToObjects="1">
      <p:cViewPr varScale="1">
        <p:scale>
          <a:sx n="83" d="100"/>
          <a:sy n="83" d="100"/>
        </p:scale>
        <p:origin x="-629" y="-58"/>
      </p:cViewPr>
      <p:guideLst>
        <p:guide orient="horz" pos="2879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7" Type="http://schemas.openxmlformats.org/officeDocument/2006/relationships/slideMaster" Target="slideMasters/slideMaster1.xml"></Relationship><Relationship Id="rId8" Type="http://schemas.openxmlformats.org/officeDocument/2006/relationships/theme" Target="theme/theme1.xml"></Relationship><Relationship Id="rId9" Type="http://schemas.openxmlformats.org/officeDocument/2006/relationships/slide" Target="slides/slide1.xml"></Relationship><Relationship Id="rId10" Type="http://schemas.openxmlformats.org/officeDocument/2006/relationships/slide" Target="slides/slide2.xml"></Relationship><Relationship Id="rId11" Type="http://schemas.openxmlformats.org/officeDocument/2006/relationships/slide" Target="slides/slide3.xml"></Relationship><Relationship Id="rId12" Type="http://schemas.openxmlformats.org/officeDocument/2006/relationships/slide" Target="slides/slide4.xml"></Relationship><Relationship Id="rId13" Type="http://schemas.openxmlformats.org/officeDocument/2006/relationships/slide" Target="slides/slide5.xml"></Relationship><Relationship Id="rId14" Type="http://schemas.openxmlformats.org/officeDocument/2006/relationships/slide" Target="slides/slide6.xml"></Relationship><Relationship Id="rId15" Type="http://schemas.openxmlformats.org/officeDocument/2006/relationships/slide" Target="slides/slide7.xml"></Relationship><Relationship Id="rId16" Type="http://schemas.openxmlformats.org/officeDocument/2006/relationships/slide" Target="slides/slide8.xml"></Relationship><Relationship Id="rId17" Type="http://schemas.openxmlformats.org/officeDocument/2006/relationships/slide" Target="slides/slide9.xml"></Relationship><Relationship Id="rId18" Type="http://schemas.openxmlformats.org/officeDocument/2006/relationships/slide" Target="slides/slide10.xml"></Relationship><Relationship Id="rId19" Type="http://schemas.openxmlformats.org/officeDocument/2006/relationships/slide" Target="slides/slide11.xml"></Relationship><Relationship Id="rId20" Type="http://schemas.openxmlformats.org/officeDocument/2006/relationships/slide" Target="slides/slide12.xml"></Relationship><Relationship Id="rId21" Type="http://schemas.openxmlformats.org/officeDocument/2006/relationships/slide" Target="slides/slide13.xml"></Relationship><Relationship Id="rId22" Type="http://schemas.openxmlformats.org/officeDocument/2006/relationships/slide" Target="slides/slide14.xml"></Relationship><Relationship Id="rId23" Type="http://schemas.openxmlformats.org/officeDocument/2006/relationships/slide" Target="slides/slide15.xml"></Relationship><Relationship Id="rId24" Type="http://schemas.openxmlformats.org/officeDocument/2006/relationships/slide" Target="slides/slide16.xml"></Relationship><Relationship Id="rId25" Type="http://schemas.openxmlformats.org/officeDocument/2006/relationships/slide" Target="slides/slide17.xml"></Relationship><Relationship Id="rId26" Type="http://schemas.openxmlformats.org/officeDocument/2006/relationships/slide" Target="slides/slide18.xml"></Relationship><Relationship Id="rId27" Type="http://schemas.openxmlformats.org/officeDocument/2006/relationships/slide" Target="slides/slide19.xml"></Relationship><Relationship Id="rId28" Type="http://schemas.openxmlformats.org/officeDocument/2006/relationships/slide" Target="slides/slide20.xml"></Relationship><Relationship Id="rId29" Type="http://schemas.openxmlformats.org/officeDocument/2006/relationships/slide" Target="slides/slide21.xml"></Relationship><Relationship Id="rId30" Type="http://schemas.openxmlformats.org/officeDocument/2006/relationships/slide" Target="slides/slide22.xml"></Relationship><Relationship Id="rId31" Type="http://schemas.openxmlformats.org/officeDocument/2006/relationships/slide" Target="slides/slide23.xml"></Relationship><Relationship Id="rId32" Type="http://schemas.openxmlformats.org/officeDocument/2006/relationships/viewProps" Target="viewProps.xml"></Relationship><Relationship Id="rId33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40207" y="140207"/>
            <a:ext cx="888492" cy="888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669279" y="3375659"/>
            <a:ext cx="1245235" cy="1245235"/>
          </a:xfrm>
          <a:custGeom>
            <a:avLst/>
            <a:gdLst/>
            <a:ahLst/>
            <a:cxnLst/>
            <a:rect l="l" t="t" r="r" b="b"/>
            <a:pathLst>
              <a:path w="1245234" h="1245235">
                <a:moveTo>
                  <a:pt x="622554" y="0"/>
                </a:moveTo>
                <a:lnTo>
                  <a:pt x="573906" y="1873"/>
                </a:lnTo>
                <a:lnTo>
                  <a:pt x="526282" y="7400"/>
                </a:lnTo>
                <a:lnTo>
                  <a:pt x="479820" y="16444"/>
                </a:lnTo>
                <a:lnTo>
                  <a:pt x="434657" y="28864"/>
                </a:lnTo>
                <a:lnTo>
                  <a:pt x="390933" y="44524"/>
                </a:lnTo>
                <a:lnTo>
                  <a:pt x="348787" y="63283"/>
                </a:lnTo>
                <a:lnTo>
                  <a:pt x="308355" y="85005"/>
                </a:lnTo>
                <a:lnTo>
                  <a:pt x="269778" y="109550"/>
                </a:lnTo>
                <a:lnTo>
                  <a:pt x="233194" y="136780"/>
                </a:lnTo>
                <a:lnTo>
                  <a:pt x="198740" y="166556"/>
                </a:lnTo>
                <a:lnTo>
                  <a:pt x="166556" y="198740"/>
                </a:lnTo>
                <a:lnTo>
                  <a:pt x="136780" y="233194"/>
                </a:lnTo>
                <a:lnTo>
                  <a:pt x="109550" y="269778"/>
                </a:lnTo>
                <a:lnTo>
                  <a:pt x="85005" y="308355"/>
                </a:lnTo>
                <a:lnTo>
                  <a:pt x="63283" y="348787"/>
                </a:lnTo>
                <a:lnTo>
                  <a:pt x="44524" y="390933"/>
                </a:lnTo>
                <a:lnTo>
                  <a:pt x="28864" y="434657"/>
                </a:lnTo>
                <a:lnTo>
                  <a:pt x="16444" y="479820"/>
                </a:lnTo>
                <a:lnTo>
                  <a:pt x="7400" y="526282"/>
                </a:lnTo>
                <a:lnTo>
                  <a:pt x="1873" y="573906"/>
                </a:lnTo>
                <a:lnTo>
                  <a:pt x="0" y="622553"/>
                </a:lnTo>
                <a:lnTo>
                  <a:pt x="1873" y="671201"/>
                </a:lnTo>
                <a:lnTo>
                  <a:pt x="7400" y="718825"/>
                </a:lnTo>
                <a:lnTo>
                  <a:pt x="16444" y="765287"/>
                </a:lnTo>
                <a:lnTo>
                  <a:pt x="28864" y="810450"/>
                </a:lnTo>
                <a:lnTo>
                  <a:pt x="44524" y="854174"/>
                </a:lnTo>
                <a:lnTo>
                  <a:pt x="63283" y="896320"/>
                </a:lnTo>
                <a:lnTo>
                  <a:pt x="85005" y="936751"/>
                </a:lnTo>
                <a:lnTo>
                  <a:pt x="109550" y="975329"/>
                </a:lnTo>
                <a:lnTo>
                  <a:pt x="136780" y="1011913"/>
                </a:lnTo>
                <a:lnTo>
                  <a:pt x="166556" y="1046367"/>
                </a:lnTo>
                <a:lnTo>
                  <a:pt x="198740" y="1078551"/>
                </a:lnTo>
                <a:lnTo>
                  <a:pt x="233194" y="1108327"/>
                </a:lnTo>
                <a:lnTo>
                  <a:pt x="269778" y="1135557"/>
                </a:lnTo>
                <a:lnTo>
                  <a:pt x="308356" y="1160102"/>
                </a:lnTo>
                <a:lnTo>
                  <a:pt x="348787" y="1181824"/>
                </a:lnTo>
                <a:lnTo>
                  <a:pt x="390933" y="1200583"/>
                </a:lnTo>
                <a:lnTo>
                  <a:pt x="434657" y="1216243"/>
                </a:lnTo>
                <a:lnTo>
                  <a:pt x="479820" y="1228663"/>
                </a:lnTo>
                <a:lnTo>
                  <a:pt x="526282" y="1237707"/>
                </a:lnTo>
                <a:lnTo>
                  <a:pt x="573906" y="1243234"/>
                </a:lnTo>
                <a:lnTo>
                  <a:pt x="622554" y="1245108"/>
                </a:lnTo>
                <a:lnTo>
                  <a:pt x="671201" y="1243234"/>
                </a:lnTo>
                <a:lnTo>
                  <a:pt x="718825" y="1237707"/>
                </a:lnTo>
                <a:lnTo>
                  <a:pt x="765287" y="1228663"/>
                </a:lnTo>
                <a:lnTo>
                  <a:pt x="810450" y="1216243"/>
                </a:lnTo>
                <a:lnTo>
                  <a:pt x="854174" y="1200583"/>
                </a:lnTo>
                <a:lnTo>
                  <a:pt x="896320" y="1181824"/>
                </a:lnTo>
                <a:lnTo>
                  <a:pt x="936751" y="1160102"/>
                </a:lnTo>
                <a:lnTo>
                  <a:pt x="975329" y="1135557"/>
                </a:lnTo>
                <a:lnTo>
                  <a:pt x="1011913" y="1108327"/>
                </a:lnTo>
                <a:lnTo>
                  <a:pt x="1046367" y="1078551"/>
                </a:lnTo>
                <a:lnTo>
                  <a:pt x="1078551" y="1046367"/>
                </a:lnTo>
                <a:lnTo>
                  <a:pt x="1108327" y="1011913"/>
                </a:lnTo>
                <a:lnTo>
                  <a:pt x="1135557" y="975329"/>
                </a:lnTo>
                <a:lnTo>
                  <a:pt x="1160102" y="936752"/>
                </a:lnTo>
                <a:lnTo>
                  <a:pt x="1181824" y="896320"/>
                </a:lnTo>
                <a:lnTo>
                  <a:pt x="1200583" y="854174"/>
                </a:lnTo>
                <a:lnTo>
                  <a:pt x="1216243" y="810450"/>
                </a:lnTo>
                <a:lnTo>
                  <a:pt x="1228663" y="765287"/>
                </a:lnTo>
                <a:lnTo>
                  <a:pt x="1237707" y="718825"/>
                </a:lnTo>
                <a:lnTo>
                  <a:pt x="1243234" y="671201"/>
                </a:lnTo>
                <a:lnTo>
                  <a:pt x="1245108" y="622553"/>
                </a:lnTo>
                <a:lnTo>
                  <a:pt x="1243234" y="573906"/>
                </a:lnTo>
                <a:lnTo>
                  <a:pt x="1237707" y="526282"/>
                </a:lnTo>
                <a:lnTo>
                  <a:pt x="1228663" y="479820"/>
                </a:lnTo>
                <a:lnTo>
                  <a:pt x="1216243" y="434657"/>
                </a:lnTo>
                <a:lnTo>
                  <a:pt x="1200583" y="390933"/>
                </a:lnTo>
                <a:lnTo>
                  <a:pt x="1181824" y="348787"/>
                </a:lnTo>
                <a:lnTo>
                  <a:pt x="1160102" y="308355"/>
                </a:lnTo>
                <a:lnTo>
                  <a:pt x="1135557" y="269778"/>
                </a:lnTo>
                <a:lnTo>
                  <a:pt x="1108327" y="233194"/>
                </a:lnTo>
                <a:lnTo>
                  <a:pt x="1078551" y="198740"/>
                </a:lnTo>
                <a:lnTo>
                  <a:pt x="1046367" y="166556"/>
                </a:lnTo>
                <a:lnTo>
                  <a:pt x="1011913" y="136780"/>
                </a:lnTo>
                <a:lnTo>
                  <a:pt x="975329" y="109550"/>
                </a:lnTo>
                <a:lnTo>
                  <a:pt x="936752" y="85005"/>
                </a:lnTo>
                <a:lnTo>
                  <a:pt x="896320" y="63283"/>
                </a:lnTo>
                <a:lnTo>
                  <a:pt x="854174" y="44524"/>
                </a:lnTo>
                <a:lnTo>
                  <a:pt x="810450" y="28864"/>
                </a:lnTo>
                <a:lnTo>
                  <a:pt x="765287" y="16444"/>
                </a:lnTo>
                <a:lnTo>
                  <a:pt x="718825" y="7400"/>
                </a:lnTo>
                <a:lnTo>
                  <a:pt x="671201" y="1873"/>
                </a:lnTo>
                <a:lnTo>
                  <a:pt x="622554" y="0"/>
                </a:lnTo>
                <a:close/>
              </a:path>
            </a:pathLst>
          </a:custGeom>
          <a:solidFill>
            <a:srgbClr val="8A2A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40207" y="140207"/>
            <a:ext cx="888492" cy="888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3322" y="569595"/>
            <a:ext cx="932535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7216" y="1530350"/>
            <a:ext cx="10497566" cy="2639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image" Target="../media/fImage250630741.png"></Relationship><Relationship Id="rId3" Type="http://schemas.openxmlformats.org/officeDocument/2006/relationships/image" Target="../media/fImage28113088467.png"></Relationship><Relationship Id="rId4" Type="http://schemas.openxmlformats.org/officeDocument/2006/relationships/image" Target="../media/fImage81033096334.png"></Relationship><Relationship Id="rId5" Type="http://schemas.openxmlformats.org/officeDocument/2006/relationships/image" Target="../media/fImage173393116500.png"></Relationship><Relationship Id="rId6" Type="http://schemas.openxmlformats.org/officeDocument/2006/relationships/image" Target="../media/fImage242853129169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6858000"/>
                </a:move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94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30295" y="1775460"/>
            <a:ext cx="5708904" cy="3307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4311101" y="2863977"/>
            <a:ext cx="3689899" cy="7174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3202">
              <a:lnSpc>
                <a:spcPts val="5593"/>
              </a:lnSpc>
              <a:tabLst>
                <a:tab pos="691106" algn="l"/>
              </a:tabLst>
            </a:pPr>
            <a:r>
              <a:rPr lang="en-US" sz="6600" dirty="0" smtClean="0">
                <a:solidFill>
                  <a:srgbClr val="FFC000"/>
                </a:solidFill>
                <a:latin typeface="Impact"/>
                <a:cs typeface="Impact"/>
              </a:rPr>
              <a:t>3</a:t>
            </a:r>
            <a:r>
              <a:rPr lang="en-US" sz="6600" baseline="30000" dirty="0" smtClean="0">
                <a:solidFill>
                  <a:srgbClr val="FFC000"/>
                </a:solidFill>
                <a:latin typeface="Impact"/>
                <a:cs typeface="Impact"/>
              </a:rPr>
              <a:t>rd</a:t>
            </a:r>
            <a:r>
              <a:rPr lang="en-US" sz="6600" dirty="0" smtClean="0">
                <a:solidFill>
                  <a:srgbClr val="FFC000"/>
                </a:solidFill>
                <a:latin typeface="Impact"/>
                <a:cs typeface="Impact"/>
              </a:rPr>
              <a:t> project</a:t>
            </a:r>
            <a:endParaRPr lang="en-US" sz="6600" dirty="0">
              <a:latin typeface="Impact"/>
              <a:cs typeface="Impact"/>
            </a:endParaRPr>
          </a:p>
        </p:txBody>
      </p:sp>
      <p:sp>
        <p:nvSpPr>
          <p:cNvPr id="8" name="object 3"/>
          <p:cNvSpPr txBox="1">
            <a:spLocks/>
          </p:cNvSpPr>
          <p:nvPr/>
        </p:nvSpPr>
        <p:spPr>
          <a:xfrm>
            <a:off x="5334000" y="5715000"/>
            <a:ext cx="6627049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3202">
              <a:lnSpc>
                <a:spcPts val="5593"/>
              </a:lnSpc>
              <a:tabLst>
                <a:tab pos="691106" algn="l"/>
              </a:tabLst>
            </a:pPr>
            <a:r>
              <a:rPr lang="ko-KR" altLang="en-US" sz="2800" dirty="0" smtClean="0">
                <a:solidFill>
                  <a:schemeClr val="bg1"/>
                </a:solidFill>
                <a:latin typeface="Impact"/>
                <a:cs typeface="Impact"/>
              </a:rPr>
              <a:t>백상우   김동휘   유형찬   김성준   장은아</a:t>
            </a:r>
            <a:endParaRPr lang="en-US" sz="2800" dirty="0">
              <a:solidFill>
                <a:schemeClr val="bg1"/>
              </a:solidFill>
              <a:latin typeface="Impact"/>
              <a:cs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855740"/>
              </p:ext>
            </p:extLst>
          </p:nvPr>
        </p:nvGraphicFramePr>
        <p:xfrm>
          <a:off x="304799" y="228600"/>
          <a:ext cx="11658601" cy="6370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3533"/>
                <a:gridCol w="6443378"/>
                <a:gridCol w="1156960"/>
                <a:gridCol w="1032365"/>
                <a:gridCol w="1032365"/>
              </a:tblGrid>
              <a:tr h="4267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기능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기능 설명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상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중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114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플레이어 설정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원하는 플레이어 인원의 수를 정할 수 있는가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플레이어 수에 맞게 닉네임 설정 창이 출력되는가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게임 선택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게임 사진 목록이 슬라이드 형태로 출력되는가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게임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2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베스킨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라빈스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31)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플레이어 수에 맞게 플레이어 사진이 출력되는가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숫자 출력이 대화 형식으로 이루어지는가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게임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200" b="1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병 뚜껑 날리기 및</a:t>
                      </a:r>
                      <a:endParaRPr lang="en-US" altLang="ko-KR" sz="1200" b="1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200" b="1" u="none" strike="noStrike" dirty="0" smtClean="0">
                          <a:effectLst/>
                        </a:rPr>
                        <a:t>업 엔 다운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병  뚜껑 날리기 게임 시 파워 등 숫자 계산이 정확히 이루어지는가</a:t>
                      </a:r>
                      <a:r>
                        <a:rPr lang="en-US" altLang="ko-KR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업 엔 다운 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게임시</a:t>
                      </a:r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수치 조절 바가 정확히 작동하는가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게임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algn="ctr" fontAlgn="ctr"/>
                      <a:r>
                        <a:rPr lang="en-US" altLang="ko-KR" sz="1200" b="1" u="none" strike="noStrike" dirty="0" smtClean="0">
                          <a:effectLst/>
                        </a:rPr>
                        <a:t>(</a:t>
                      </a:r>
                      <a:r>
                        <a:rPr lang="ko-KR" altLang="en-US" sz="1200" b="1" u="none" strike="noStrike" dirty="0" err="1" smtClean="0">
                          <a:effectLst/>
                        </a:rPr>
                        <a:t>복불복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 게임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메뉴가 다양한가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벌칙 수행 및 미수행에 따른 게임 진행이 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원할한가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서버 단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페이지 이동 간 플레이어 정보 유지 및 변화가 </a:t>
                      </a:r>
                      <a:r>
                        <a:rPr lang="ko-KR" altLang="en-US" sz="1200" b="1" u="none" strike="noStrike" dirty="0" err="1">
                          <a:effectLst/>
                        </a:rPr>
                        <a:t>서버단에서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잘 이루어지는가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 smtClean="0">
                          <a:effectLst/>
                        </a:rPr>
                        <a:t>게임 페이지 전환 간 </a:t>
                      </a:r>
                      <a:r>
                        <a:rPr lang="en-US" altLang="ko-KR" sz="1200" b="1" u="none" strike="noStrike" dirty="0" smtClean="0">
                          <a:effectLst/>
                        </a:rPr>
                        <a:t>JSP</a:t>
                      </a:r>
                      <a:r>
                        <a:rPr lang="en-US" altLang="ko-KR" sz="1200" b="1" u="none" strike="noStrike" baseline="0" dirty="0" smtClean="0">
                          <a:effectLst/>
                        </a:rPr>
                        <a:t> Include </a:t>
                      </a:r>
                      <a:r>
                        <a:rPr lang="ko-KR" altLang="en-US" sz="1200" b="1" u="none" strike="noStrike" baseline="0" dirty="0" smtClean="0">
                          <a:effectLst/>
                        </a:rPr>
                        <a:t>및 </a:t>
                      </a:r>
                      <a:r>
                        <a:rPr lang="en-US" altLang="ko-KR" sz="1200" b="1" u="none" strike="noStrike" baseline="0" dirty="0" smtClean="0">
                          <a:effectLst/>
                        </a:rPr>
                        <a:t>JSTL, SESSION</a:t>
                      </a:r>
                      <a:r>
                        <a:rPr lang="ko-KR" altLang="en-US" sz="1200" b="1" u="none" strike="noStrike" baseline="0" dirty="0" smtClean="0">
                          <a:effectLst/>
                        </a:rPr>
                        <a:t>을 통한 </a:t>
                      </a:r>
                      <a:r>
                        <a:rPr lang="ko-KR" altLang="en-US" sz="1200" b="1" u="none" strike="noStrike" baseline="0" dirty="0" err="1" smtClean="0">
                          <a:effectLst/>
                        </a:rPr>
                        <a:t>페이징</a:t>
                      </a:r>
                      <a:r>
                        <a:rPr lang="ko-KR" altLang="en-US" sz="1200" b="1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200" b="1" u="none" strike="noStrike" dirty="0" smtClean="0">
                          <a:effectLst/>
                        </a:rPr>
                        <a:t>처리가 </a:t>
                      </a:r>
                      <a:r>
                        <a:rPr lang="ko-KR" altLang="en-US" sz="1200" b="1" u="none" strike="noStrike" dirty="0">
                          <a:effectLst/>
                        </a:rPr>
                        <a:t>잘 이루어지는가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 및 로그아웃 기능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작동이 </a:t>
                      </a:r>
                      <a:r>
                        <a:rPr lang="ko-KR" altLang="en-US" sz="12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원할한가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로그인 정보 및 플레이어 게임 정보 출력 기능이 작동하는가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</a:rPr>
                        <a:t>알코올 바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 dirty="0">
                          <a:effectLst/>
                        </a:rPr>
                        <a:t>알코올 수치가 부드럽게 증가하는가</a:t>
                      </a:r>
                      <a:r>
                        <a:rPr lang="en-US" altLang="ko-KR" sz="1200" b="1" u="none" strike="noStrike" dirty="0">
                          <a:effectLst/>
                        </a:rPr>
                        <a:t>?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9220200" y="37338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9220200" y="41529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220200" y="44958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220200" y="5410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1353800" y="583692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220200" y="6257544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220200" y="49530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206484" y="32766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201912" y="28956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197340" y="24384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9197340" y="20574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9183624" y="1600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215628" y="12192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206484" y="762000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2971800" y="3200400"/>
            <a:ext cx="68580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4800" dirty="0">
                <a:solidFill>
                  <a:schemeClr val="bg1"/>
                </a:solidFill>
              </a:rPr>
              <a:t>사이트 </a:t>
            </a:r>
            <a:r>
              <a:rPr lang="ko-KR" altLang="en-US" sz="4800" dirty="0" smtClean="0">
                <a:solidFill>
                  <a:schemeClr val="bg1"/>
                </a:solidFill>
              </a:rPr>
              <a:t>구성 및 </a:t>
            </a:r>
            <a:r>
              <a:rPr lang="en-US" altLang="ko-KR" sz="4800" dirty="0" smtClean="0">
                <a:solidFill>
                  <a:schemeClr val="bg1"/>
                </a:solidFill>
              </a:rPr>
              <a:t>DB </a:t>
            </a:r>
            <a:r>
              <a:rPr lang="ko-KR" altLang="en-US" sz="4800" dirty="0" smtClean="0">
                <a:solidFill>
                  <a:schemeClr val="bg1"/>
                </a:solidFill>
              </a:rPr>
              <a:t>명세서</a:t>
            </a:r>
            <a:endParaRPr lang="en-US" altLang="ko-KR" sz="4800" dirty="0">
              <a:solidFill>
                <a:schemeClr val="bg1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943600" y="2209876"/>
            <a:ext cx="6229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4000" u="sng" spc="12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40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990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30826"/>
              </p:ext>
            </p:extLst>
          </p:nvPr>
        </p:nvGraphicFramePr>
        <p:xfrm>
          <a:off x="1066800" y="326136"/>
          <a:ext cx="10334118" cy="6100195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1090926"/>
                <a:gridCol w="1091486"/>
                <a:gridCol w="2182972"/>
                <a:gridCol w="1090926"/>
                <a:gridCol w="1092047"/>
                <a:gridCol w="1092047"/>
                <a:gridCol w="1092606"/>
                <a:gridCol w="800274"/>
                <a:gridCol w="800834"/>
              </a:tblGrid>
              <a:tr h="621385"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main</a:t>
                      </a: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30162"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30162">
                <a:tc rowSpan="2"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home</a:t>
                      </a: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Log in</a:t>
                      </a: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닉네임</a:t>
                      </a: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30162"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529061"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061"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162">
                <a:tc rowSpan="2"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Player 정보</a:t>
                      </a: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Game</a:t>
                      </a: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rgbClr val="FFFFFF"/>
                          </a:solidFill>
                          <a:latin typeface="Arial" charset="0"/>
                          <a:ea typeface="Arial" charset="0"/>
                        </a:rPr>
                        <a:t>음주 수치 바</a:t>
                      </a: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30162"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FFFFFF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30162"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458744"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Beskinrobbins 31</a:t>
                      </a: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30162"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30162"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통아저씨</a:t>
                      </a: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30162"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30162"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주루마블</a:t>
                      </a: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30162"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  <a:tr h="330162"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200" dirty="0" smtClean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</a:rPr>
                        <a:t>소켓 이용 게임</a:t>
                      </a: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defTabSz="5080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000" b="0" kern="1200" dirty="0" smtClean="0">
                        <a:solidFill>
                          <a:srgbClr val="000000"/>
                        </a:solidFill>
                        <a:latin typeface="Arial" charset="0"/>
                        <a:ea typeface="Arial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ko-KR" altLang="en-US" b="0" kern="12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8600" y="304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33800"/>
            <a:ext cx="3657600" cy="2988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59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6"/>
          <p:cNvSpPr txBox="1"/>
          <p:nvPr/>
        </p:nvSpPr>
        <p:spPr>
          <a:xfrm>
            <a:off x="5943600" y="2209876"/>
            <a:ext cx="6229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4000" u="sng" spc="12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4000" u="sng" dirty="0">
              <a:latin typeface="Arial"/>
              <a:cs typeface="Arial"/>
            </a:endParaRPr>
          </a:p>
        </p:txBody>
      </p:sp>
      <p:sp>
        <p:nvSpPr>
          <p:cNvPr id="4" name="object 3"/>
          <p:cNvSpPr txBox="1">
            <a:spLocks/>
          </p:cNvSpPr>
          <p:nvPr/>
        </p:nvSpPr>
        <p:spPr>
          <a:xfrm>
            <a:off x="2971800" y="3200400"/>
            <a:ext cx="68580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4800" dirty="0" smtClean="0">
                <a:solidFill>
                  <a:schemeClr val="bg1"/>
                </a:solidFill>
              </a:rPr>
              <a:t>개발 기술 개요</a:t>
            </a:r>
            <a:endParaRPr lang="en-US" altLang="ko-KR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2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acorn/AppData/Roaming/PolarisOffice/ETemp/4888_4211112/fImage3664671330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6" name="도형 2"/>
          <p:cNvSpPr>
            <a:spLocks/>
          </p:cNvSpPr>
          <p:nvPr/>
        </p:nvSpPr>
        <p:spPr>
          <a:xfrm>
            <a:off x="2936875" y="2487295"/>
            <a:ext cx="6323965" cy="2533650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1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acorn/AppData/Roaming/PolarisOffice/ETemp/4888_4211112/fImage988761331916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15" y="28575"/>
            <a:ext cx="12375515" cy="6839585"/>
          </a:xfrm>
          <a:prstGeom prst="rect">
            <a:avLst/>
          </a:prstGeom>
          <a:noFill/>
        </p:spPr>
      </p:pic>
      <p:sp>
        <p:nvSpPr>
          <p:cNvPr id="3" name="도형 2"/>
          <p:cNvSpPr>
            <a:spLocks/>
          </p:cNvSpPr>
          <p:nvPr/>
        </p:nvSpPr>
        <p:spPr>
          <a:xfrm>
            <a:off x="3093085" y="2845435"/>
            <a:ext cx="6323965" cy="3312795"/>
          </a:xfrm>
          <a:prstGeom prst="rect">
            <a:avLst/>
          </a:prstGeom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4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-9842" y="3048"/>
            <a:ext cx="12192635" cy="6864985"/>
            <a:chOff x="0" y="0"/>
            <a:chExt cx="12192635" cy="6864985"/>
          </a:xfrm>
        </p:grpSpPr>
        <p:pic>
          <p:nvPicPr>
            <p:cNvPr id="26" name="그림 25" descr="C:/Users/acorn/AppData/Roaming/PolarisOffice/ETemp/4888_4211112/fImage998003775724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635" cy="6864985"/>
            </a:xfrm>
            <a:prstGeom prst="rect">
              <a:avLst/>
            </a:prstGeom>
            <a:noFill/>
          </p:spPr>
        </p:pic>
        <p:sp>
          <p:nvSpPr>
            <p:cNvPr id="27" name="Rectangle 7"/>
            <p:cNvSpPr/>
            <p:nvPr/>
          </p:nvSpPr>
          <p:spPr>
            <a:xfrm>
              <a:off x="2039937" y="2550795"/>
              <a:ext cx="8140065" cy="37807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 smtClean="0"/>
                <a:t>게임 동작 구간</a:t>
              </a:r>
              <a:endParaRPr lang="en-US" sz="6000" dirty="0"/>
            </a:p>
          </p:txBody>
        </p:sp>
        <p:sp>
          <p:nvSpPr>
            <p:cNvPr id="28" name="Rectangle 8"/>
            <p:cNvSpPr/>
            <p:nvPr/>
          </p:nvSpPr>
          <p:spPr>
            <a:xfrm>
              <a:off x="13970" y="2549524"/>
              <a:ext cx="2011045" cy="37820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/>
                <a:t>플레이어명단</a:t>
              </a:r>
              <a:endParaRPr lang="en-US" sz="3200" dirty="0"/>
            </a:p>
          </p:txBody>
        </p:sp>
        <p:sp>
          <p:nvSpPr>
            <p:cNvPr id="29" name="Rectangle 9"/>
            <p:cNvSpPr/>
            <p:nvPr/>
          </p:nvSpPr>
          <p:spPr>
            <a:xfrm>
              <a:off x="10156508" y="2514600"/>
              <a:ext cx="2011045" cy="378205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 smtClean="0"/>
                <a:t>누적 </a:t>
              </a:r>
              <a:endParaRPr lang="en-US" altLang="ko-KR" sz="3200" dirty="0" smtClean="0"/>
            </a:p>
            <a:p>
              <a:pPr algn="ctr"/>
              <a:r>
                <a:rPr lang="ko-KR" altLang="en-US" sz="3200" dirty="0" err="1" smtClean="0"/>
                <a:t>알콜농도</a:t>
              </a:r>
              <a:endParaRPr lang="en-US" sz="3200" dirty="0"/>
            </a:p>
          </p:txBody>
        </p:sp>
        <p:sp>
          <p:nvSpPr>
            <p:cNvPr id="30" name="Rectangle 10"/>
            <p:cNvSpPr/>
            <p:nvPr/>
          </p:nvSpPr>
          <p:spPr>
            <a:xfrm>
              <a:off x="39052" y="431166"/>
              <a:ext cx="12139613" cy="204851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 smtClean="0"/>
                <a:t>게임 선택 구간</a:t>
              </a:r>
              <a:endParaRPr lang="en-US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984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7" y="917126"/>
            <a:ext cx="6019800" cy="5715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6200" y="76200"/>
            <a:ext cx="969264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게임 </a:t>
            </a:r>
            <a:r>
              <a:rPr lang="ko-KR" altLang="en-US" dirty="0" smtClean="0">
                <a:solidFill>
                  <a:schemeClr val="bg1"/>
                </a:solidFill>
              </a:rPr>
              <a:t>설명 </a:t>
            </a:r>
            <a:r>
              <a:rPr lang="mr-IN" altLang="ko-KR" dirty="0" smtClean="0">
                <a:solidFill>
                  <a:schemeClr val="bg1"/>
                </a:solidFill>
              </a:rPr>
              <a:t>–</a:t>
            </a:r>
            <a:r>
              <a:rPr lang="ko-KR" altLang="en-US" dirty="0" smtClean="0">
                <a:solidFill>
                  <a:schemeClr val="bg1"/>
                </a:solidFill>
              </a:rPr>
              <a:t> 베스킨라빈스 </a:t>
            </a:r>
            <a:r>
              <a:rPr lang="en-US" altLang="ko-KR" dirty="0" smtClean="0">
                <a:solidFill>
                  <a:schemeClr val="bg1"/>
                </a:solidFill>
              </a:rPr>
              <a:t>31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351794" y="5410200"/>
            <a:ext cx="1749786" cy="7098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925568" y="3437096"/>
            <a:ext cx="643161" cy="8524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7"/>
          <p:cNvCxnSpPr/>
          <p:nvPr/>
        </p:nvCxnSpPr>
        <p:spPr>
          <a:xfrm flipV="1">
            <a:off x="3980907" y="4114800"/>
            <a:ext cx="941613" cy="11147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587" y="917126"/>
            <a:ext cx="5955413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23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200" y="76200"/>
            <a:ext cx="969264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게임 </a:t>
            </a:r>
            <a:r>
              <a:rPr lang="ko-KR" altLang="en-US" dirty="0" smtClean="0">
                <a:solidFill>
                  <a:schemeClr val="bg1"/>
                </a:solidFill>
              </a:rPr>
              <a:t>설명 </a:t>
            </a:r>
            <a:r>
              <a:rPr lang="mr-IN" altLang="ko-KR" dirty="0" smtClean="0">
                <a:solidFill>
                  <a:schemeClr val="bg1"/>
                </a:solidFill>
              </a:rPr>
              <a:t>–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병뚜껑 날리기 및 업 </a:t>
            </a:r>
            <a:r>
              <a:rPr lang="en-US" altLang="ko-KR" dirty="0" smtClean="0">
                <a:solidFill>
                  <a:schemeClr val="bg1"/>
                </a:solidFill>
              </a:rPr>
              <a:t>&amp; </a:t>
            </a:r>
            <a:r>
              <a:rPr lang="ko-KR" altLang="en-US" dirty="0" smtClean="0">
                <a:solidFill>
                  <a:schemeClr val="bg1"/>
                </a:solidFill>
              </a:rPr>
              <a:t>다운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5" y="893064"/>
            <a:ext cx="5876066" cy="5867401"/>
          </a:xfrm>
          <a:prstGeom prst="rect">
            <a:avLst/>
          </a:prstGeom>
        </p:spPr>
      </p:pic>
      <p:sp>
        <p:nvSpPr>
          <p:cNvPr id="7" name="Rectangle 3"/>
          <p:cNvSpPr/>
          <p:nvPr/>
        </p:nvSpPr>
        <p:spPr>
          <a:xfrm>
            <a:off x="1222248" y="2734058"/>
            <a:ext cx="3700272" cy="2438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"/>
          <p:cNvSpPr/>
          <p:nvPr/>
        </p:nvSpPr>
        <p:spPr>
          <a:xfrm>
            <a:off x="1222248" y="5181601"/>
            <a:ext cx="3700272" cy="14477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91" y="917448"/>
            <a:ext cx="5614987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92" y="3901443"/>
            <a:ext cx="5614987" cy="290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949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6200" y="76200"/>
            <a:ext cx="969264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게임 </a:t>
            </a:r>
            <a:r>
              <a:rPr lang="ko-KR" altLang="en-US" dirty="0" smtClean="0">
                <a:solidFill>
                  <a:schemeClr val="bg1"/>
                </a:solidFill>
              </a:rPr>
              <a:t>설명 </a:t>
            </a:r>
            <a:r>
              <a:rPr lang="mr-IN" altLang="ko-KR" dirty="0" smtClean="0">
                <a:solidFill>
                  <a:schemeClr val="bg1"/>
                </a:solidFill>
              </a:rPr>
              <a:t>–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병뚜껑 날리기 및 업 </a:t>
            </a:r>
            <a:r>
              <a:rPr lang="en-US" altLang="ko-KR" dirty="0" smtClean="0">
                <a:solidFill>
                  <a:schemeClr val="bg1"/>
                </a:solidFill>
              </a:rPr>
              <a:t>&amp; </a:t>
            </a:r>
            <a:r>
              <a:rPr lang="ko-KR" altLang="en-US" dirty="0" smtClean="0">
                <a:solidFill>
                  <a:schemeClr val="bg1"/>
                </a:solidFill>
              </a:rPr>
              <a:t>다운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bject 2"/>
          <p:cNvSpPr/>
          <p:nvPr/>
        </p:nvSpPr>
        <p:spPr>
          <a:xfrm>
            <a:off x="0" y="80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912" y="85344"/>
            <a:ext cx="969264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게임 </a:t>
            </a:r>
            <a:r>
              <a:rPr lang="ko-KR" altLang="en-US" dirty="0" smtClean="0">
                <a:solidFill>
                  <a:schemeClr val="bg1"/>
                </a:solidFill>
              </a:rPr>
              <a:t>설명 </a:t>
            </a:r>
            <a:r>
              <a:rPr lang="mr-IN" altLang="ko-KR" dirty="0" smtClean="0">
                <a:solidFill>
                  <a:schemeClr val="bg1"/>
                </a:solidFill>
              </a:rPr>
              <a:t>–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복불복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38200"/>
            <a:ext cx="6248400" cy="5562600"/>
          </a:xfrm>
          <a:prstGeom prst="rect">
            <a:avLst/>
          </a:prstGeom>
        </p:spPr>
      </p:pic>
      <p:sp>
        <p:nvSpPr>
          <p:cNvPr id="7" name="Rectangle 9"/>
          <p:cNvSpPr/>
          <p:nvPr/>
        </p:nvSpPr>
        <p:spPr>
          <a:xfrm>
            <a:off x="990600" y="3048000"/>
            <a:ext cx="1981200" cy="3092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14"/>
          <p:cNvSpPr/>
          <p:nvPr/>
        </p:nvSpPr>
        <p:spPr>
          <a:xfrm>
            <a:off x="1409239" y="2762588"/>
            <a:ext cx="1143922" cy="570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게임 선택 창</a:t>
            </a:r>
            <a:endParaRPr lang="en-US" sz="1400" dirty="0"/>
          </a:p>
        </p:txBody>
      </p:sp>
      <p:sp>
        <p:nvSpPr>
          <p:cNvPr id="9" name="Rectangle 10"/>
          <p:cNvSpPr/>
          <p:nvPr/>
        </p:nvSpPr>
        <p:spPr>
          <a:xfrm>
            <a:off x="2983992" y="3041545"/>
            <a:ext cx="1920240" cy="30928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5"/>
          <p:cNvSpPr/>
          <p:nvPr/>
        </p:nvSpPr>
        <p:spPr>
          <a:xfrm>
            <a:off x="3429000" y="2749305"/>
            <a:ext cx="1108725" cy="57082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벌칙 벌주 알림창</a:t>
            </a:r>
            <a:endParaRPr lang="en-US" sz="1400" dirty="0"/>
          </a:p>
        </p:txBody>
      </p:sp>
      <p:cxnSp>
        <p:nvCxnSpPr>
          <p:cNvPr id="11" name="Straight Arrow Connector 12"/>
          <p:cNvCxnSpPr/>
          <p:nvPr/>
        </p:nvCxnSpPr>
        <p:spPr>
          <a:xfrm flipV="1">
            <a:off x="3834272" y="5181600"/>
            <a:ext cx="1406905" cy="70444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6"/>
          <p:cNvSpPr/>
          <p:nvPr/>
        </p:nvSpPr>
        <p:spPr>
          <a:xfrm rot="1329540">
            <a:off x="4143043" y="5359297"/>
            <a:ext cx="1010312" cy="3476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벌칙 미 수행 시 </a:t>
            </a:r>
          </a:p>
          <a:p>
            <a:pPr algn="ctr"/>
            <a:r>
              <a:rPr lang="ko-KR" altLang="en-US" sz="900" b="1" dirty="0" smtClean="0"/>
              <a:t>알콜 도수 누적 </a:t>
            </a:r>
            <a:endParaRPr lang="en-US" sz="9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838200"/>
            <a:ext cx="57150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89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38800" y="1752600"/>
            <a:ext cx="13716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spc="15" dirty="0" smtClean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990600" y="2703820"/>
            <a:ext cx="31242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b="1" spc="15" dirty="0" smtClean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lang="ko-KR" altLang="en-US" sz="3200" b="1" spc="15" dirty="0" smtClean="0">
                <a:solidFill>
                  <a:srgbClr val="FFFFFF"/>
                </a:solidFill>
                <a:latin typeface="Arial"/>
                <a:cs typeface="Arial"/>
              </a:rPr>
              <a:t>프로젝트 개요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13" name="object 6"/>
          <p:cNvSpPr txBox="1"/>
          <p:nvPr/>
        </p:nvSpPr>
        <p:spPr>
          <a:xfrm>
            <a:off x="4724400" y="2703190"/>
            <a:ext cx="32766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b="1" spc="15" dirty="0" smtClean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lang="ko-KR" altLang="en-US" sz="3200" b="1" spc="15" dirty="0" smtClean="0">
                <a:solidFill>
                  <a:srgbClr val="FFFFFF"/>
                </a:solidFill>
                <a:latin typeface="Arial"/>
                <a:cs typeface="Arial"/>
              </a:rPr>
              <a:t>개발 기획 개요 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8496300" y="2703189"/>
            <a:ext cx="29337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15" dirty="0" smtClean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lang="ko-KR" altLang="en-US" sz="2800" spc="15" dirty="0" smtClean="0">
                <a:solidFill>
                  <a:srgbClr val="FFFFFF"/>
                </a:solidFill>
                <a:latin typeface="Arial"/>
                <a:cs typeface="Arial"/>
              </a:rPr>
              <a:t>개발 기술 개요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2057400" y="3526420"/>
            <a:ext cx="18288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개요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목표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일</a:t>
            </a:r>
            <a:r>
              <a:rPr lang="ko-KR" altLang="en-US" spc="15" dirty="0">
                <a:solidFill>
                  <a:srgbClr val="FFFFFF"/>
                </a:solidFill>
                <a:latin typeface="Arial"/>
                <a:cs typeface="Arial"/>
              </a:rPr>
              <a:t>정</a:t>
            </a: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5410200" y="3526419"/>
            <a:ext cx="182880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ko-KR" spc="15" dirty="0" smtClean="0">
                <a:solidFill>
                  <a:srgbClr val="FFFFFF"/>
                </a:solidFill>
                <a:latin typeface="Arial"/>
                <a:cs typeface="Arial"/>
              </a:rPr>
              <a:t>-   </a:t>
            </a: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업무 분담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요구 사항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개발 환경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사</a:t>
            </a:r>
            <a:r>
              <a:rPr lang="ko-KR" altLang="en-US" spc="15" dirty="0">
                <a:solidFill>
                  <a:srgbClr val="FFFFFF"/>
                </a:solidFill>
                <a:latin typeface="Arial"/>
                <a:cs typeface="Arial"/>
              </a:rPr>
              <a:t>이</a:t>
            </a: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트 구성</a:t>
            </a:r>
            <a:r>
              <a:rPr lang="en-US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9067800" y="3524490"/>
            <a:ext cx="18288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소스 분석</a:t>
            </a:r>
            <a:endParaRPr lang="en-US" altLang="ko-KR" spc="1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Tx/>
              <a:buChar char="-"/>
            </a:pPr>
            <a:r>
              <a:rPr lang="ko-KR" altLang="en-US" spc="15" dirty="0" smtClean="0">
                <a:solidFill>
                  <a:srgbClr val="FFFFFF"/>
                </a:solidFill>
                <a:latin typeface="Arial"/>
                <a:cs typeface="Arial"/>
              </a:rPr>
              <a:t>기능 구성</a:t>
            </a:r>
            <a:r>
              <a:rPr lang="en-US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6200" y="45720"/>
            <a:ext cx="5029200" cy="64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알코올 바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280160"/>
            <a:ext cx="382905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685800"/>
            <a:ext cx="7265841" cy="5718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3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24535"/>
            <a:ext cx="4953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6200" y="45720"/>
            <a:ext cx="5029200" cy="1021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smtClean="0"/>
              <a:t>세션을 통한 데이터 이동</a:t>
            </a:r>
            <a:endParaRPr lang="en-US" sz="3600" dirty="0"/>
          </a:p>
        </p:txBody>
      </p:sp>
      <p:sp>
        <p:nvSpPr>
          <p:cNvPr id="2" name="직사각형 1"/>
          <p:cNvSpPr/>
          <p:nvPr/>
        </p:nvSpPr>
        <p:spPr>
          <a:xfrm>
            <a:off x="990600" y="2362200"/>
            <a:ext cx="3429000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95960"/>
            <a:ext cx="3276600" cy="4954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650" y="724535"/>
            <a:ext cx="3505200" cy="4954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5410200"/>
            <a:ext cx="44005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41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 rot="0">
            <a:off x="76200" y="45720"/>
            <a:ext cx="12012295" cy="641350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l" fontAlgn="auto" defTabSz="91440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cap="none" spc="-50" dirty="0" smtClean="0" b="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회원가입, 로그인 및 로그아웃</a:t>
            </a:r>
            <a:endParaRPr lang="ko-KR" altLang="en-US" sz="3600" cap="none" dirty="0" smtClean="0" b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 descr="C:/Users/acorn/AppData/Roaming/PolarisOffice/ETemp/5336_3300504/fImage2506307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2815" y="859790"/>
            <a:ext cx="4438650" cy="734060"/>
          </a:xfrm>
          <a:prstGeom prst="rect"/>
          <a:noFill/>
        </p:spPr>
      </p:pic>
      <p:pic>
        <p:nvPicPr>
          <p:cNvPr id="4" name="그림 3" descr="C:/Users/acorn/AppData/Roaming/PolarisOffice/ETemp/5336_3300504/fImage2811308846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73530" y="5526405"/>
            <a:ext cx="3138805" cy="1026795"/>
          </a:xfrm>
          <a:prstGeom prst="rect"/>
          <a:noFill/>
        </p:spPr>
      </p:pic>
      <p:pic>
        <p:nvPicPr>
          <p:cNvPr id="5" name="그림 4" descr="C:/Users/acorn/AppData/Roaming/PolarisOffice/ETemp/5336_3300504/fImage8103309633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64665" y="2159635"/>
            <a:ext cx="2782570" cy="2703830"/>
          </a:xfrm>
          <a:prstGeom prst="rect"/>
          <a:noFill/>
        </p:spPr>
      </p:pic>
      <p:pic>
        <p:nvPicPr>
          <p:cNvPr id="7" name="그림 6" descr="C:/Users/acorn/AppData/Roaming/PolarisOffice/ETemp/5336_3300504/fImage1733931165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18885" y="113030"/>
            <a:ext cx="5454650" cy="2717165"/>
          </a:xfrm>
          <a:prstGeom prst="rect"/>
          <a:noFill/>
        </p:spPr>
      </p:pic>
      <p:pic>
        <p:nvPicPr>
          <p:cNvPr id="8" name="그림 7" descr="C:/Users/acorn/AppData/Roaming/PolarisOffice/ETemp/5336_3300504/fImage24285312916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17615" y="2912110"/>
            <a:ext cx="5469255" cy="3792220"/>
          </a:xfrm>
          <a:prstGeom prst="rect"/>
          <a:noFill/>
        </p:spPr>
      </p:pic>
      <p:sp>
        <p:nvSpPr>
          <p:cNvPr id="9" name="도형 8"/>
          <p:cNvSpPr>
            <a:spLocks/>
          </p:cNvSpPr>
          <p:nvPr/>
        </p:nvSpPr>
        <p:spPr>
          <a:xfrm rot="0">
            <a:off x="2966720" y="1661795"/>
            <a:ext cx="357505" cy="399415"/>
          </a:xfrm>
          <a:prstGeom prst="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2980690" y="4944745"/>
            <a:ext cx="343535" cy="399415"/>
          </a:xfrm>
          <a:prstGeom prst="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>
            <a:spLocks/>
          </p:cNvSpPr>
          <p:nvPr/>
        </p:nvSpPr>
        <p:spPr>
          <a:xfrm rot="0">
            <a:off x="0" y="8255"/>
            <a:ext cx="12192635" cy="6858635"/>
          </a:xfrm>
          <a:custGeom>
            <a:gdLst>
              <a:gd fmla="*/ 0 w 12192001" name="TX0"/>
              <a:gd fmla="*/ 6858000 h 6858001" name="TY0"/>
              <a:gd fmla="*/ 12192000 w 12192001" name="TX1"/>
              <a:gd fmla="*/ 6858000 h 6858001" name="TY1"/>
              <a:gd fmla="*/ 12192000 w 12192001" name="TX2"/>
              <a:gd fmla="*/ 0 h 6858001" name="TY2"/>
              <a:gd fmla="*/ 0 w 12192001" name="TX3"/>
              <a:gd fmla="*/ 0 h 6858001" name="TY3"/>
              <a:gd fmla="*/ 0 w 12192001" name="TX4"/>
              <a:gd fmla="*/ 6858000 h 6858001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2192001" h="6858001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vert="horz" anchor="t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Calibri" charset="0"/>
              <a:ea typeface="Calibri" charset="0"/>
            </a:endParaRPr>
          </a:p>
        </p:txBody>
      </p:sp>
      <p:sp>
        <p:nvSpPr>
          <p:cNvPr id="3" name="object 2"/>
          <p:cNvSpPr txBox="1">
            <a:spLocks/>
          </p:cNvSpPr>
          <p:nvPr/>
        </p:nvSpPr>
        <p:spPr>
          <a:xfrm rot="0">
            <a:off x="2971800" y="3049270"/>
            <a:ext cx="6858635" cy="739140"/>
          </a:xfrm>
          <a:prstGeom prst="rect"/>
        </p:spPr>
        <p:txBody>
          <a:bodyPr wrap="square" lIns="0" tIns="0" rIns="0" bIns="0" vert="horz" anchor="t">
            <a:spAutoFit/>
          </a:bodyPr>
          <a:lstStyle/>
          <a:p>
            <a:pPr marL="1270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>
                <a:solidFill>
                  <a:schemeClr val="bg1"/>
                </a:solidFill>
                <a:latin typeface="맑은 고딕" charset="0"/>
                <a:ea typeface="맑은 고딕" charset="0"/>
              </a:rPr>
              <a:t>- 끝 - </a:t>
            </a:r>
            <a:endParaRPr lang="ko-KR" altLang="en-US" sz="4800" cap="none" dirty="0" smtClean="0" b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3276600" y="3229337"/>
            <a:ext cx="647699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ko-KR" altLang="en-US" sz="4800" dirty="0" smtClean="0">
                <a:solidFill>
                  <a:schemeClr val="bg1"/>
                </a:solidFill>
              </a:rPr>
              <a:t>프로젝트 개요 및 목표 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943600" y="2209876"/>
            <a:ext cx="6229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40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569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063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4" descr="JSP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6" descr="JSP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628900" y="3309937"/>
            <a:ext cx="6934200" cy="2610803"/>
            <a:chOff x="2590800" y="816733"/>
            <a:chExt cx="6934200" cy="220980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2590800" y="816733"/>
              <a:ext cx="6934200" cy="2209800"/>
            </a:xfrm>
            <a:prstGeom prst="roundRect">
              <a:avLst/>
            </a:prstGeom>
            <a:solidFill>
              <a:schemeClr val="bg1">
                <a:alpha val="36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8" descr="JSP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1433478"/>
              <a:ext cx="1308071" cy="1362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1433478"/>
              <a:ext cx="4343400" cy="1362315"/>
            </a:xfrm>
            <a:prstGeom prst="rect">
              <a:avLst/>
            </a:prstGeom>
          </p:spPr>
        </p:pic>
      </p:grpSp>
      <p:sp>
        <p:nvSpPr>
          <p:cNvPr id="21" name="모서리가 둥근 직사각형 20"/>
          <p:cNvSpPr/>
          <p:nvPr/>
        </p:nvSpPr>
        <p:spPr>
          <a:xfrm>
            <a:off x="2514600" y="457200"/>
            <a:ext cx="6934200" cy="1600200"/>
          </a:xfrm>
          <a:prstGeom prst="roundRect">
            <a:avLst/>
          </a:prstGeom>
          <a:solidFill>
            <a:schemeClr val="bg1">
              <a:alpha val="36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bject 3"/>
          <p:cNvSpPr txBox="1">
            <a:spLocks/>
          </p:cNvSpPr>
          <p:nvPr/>
        </p:nvSpPr>
        <p:spPr>
          <a:xfrm>
            <a:off x="2645156" y="1011078"/>
            <a:ext cx="67310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3200" b="1" dirty="0" smtClean="0">
                <a:solidFill>
                  <a:schemeClr val="bg1">
                    <a:lumMod val="95000"/>
                  </a:schemeClr>
                </a:solidFill>
              </a:rPr>
              <a:t>술 게임 </a:t>
            </a:r>
            <a:r>
              <a:rPr lang="ko-KR" altLang="en-US" sz="3200" b="1" dirty="0" smtClean="0">
                <a:solidFill>
                  <a:schemeClr val="bg1">
                    <a:lumMod val="95000"/>
                  </a:schemeClr>
                </a:solidFill>
              </a:rPr>
              <a:t>사이트</a:t>
            </a:r>
            <a:endParaRPr lang="ko-KR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5638800" y="2209800"/>
            <a:ext cx="914400" cy="9906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3"/>
          <p:cNvSpPr txBox="1">
            <a:spLocks/>
          </p:cNvSpPr>
          <p:nvPr/>
        </p:nvSpPr>
        <p:spPr>
          <a:xfrm>
            <a:off x="2717800" y="3429000"/>
            <a:ext cx="67310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2800" b="1" dirty="0" smtClean="0">
                <a:solidFill>
                  <a:schemeClr val="bg1">
                    <a:lumMod val="95000"/>
                  </a:schemeClr>
                </a:solidFill>
              </a:rPr>
              <a:t>학습 내용 숙지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2971800" y="3200400"/>
            <a:ext cx="64770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4800" dirty="0" smtClean="0">
                <a:solidFill>
                  <a:schemeClr val="bg1"/>
                </a:solidFill>
              </a:rPr>
              <a:t>프로젝트 일정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943600" y="2209876"/>
            <a:ext cx="6229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0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493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/>
          <p:nvPr/>
        </p:nvSpPr>
        <p:spPr>
          <a:xfrm>
            <a:off x="0" y="80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45066"/>
              </p:ext>
            </p:extLst>
          </p:nvPr>
        </p:nvGraphicFramePr>
        <p:xfrm>
          <a:off x="124968" y="152406"/>
          <a:ext cx="11963403" cy="6553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1882"/>
                <a:gridCol w="1467210"/>
                <a:gridCol w="935145"/>
                <a:gridCol w="935145"/>
                <a:gridCol w="1048006"/>
                <a:gridCol w="935145"/>
                <a:gridCol w="935145"/>
                <a:gridCol w="935145"/>
                <a:gridCol w="935145"/>
                <a:gridCol w="935145"/>
                <a:gridCol w="935145"/>
                <a:gridCol w="935145"/>
              </a:tblGrid>
              <a:tr h="314815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5/3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5/6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5/9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5/12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5/15</a:t>
                      </a:r>
                      <a:endParaRPr lang="en-US" altLang="ko-KR" sz="1800" b="1" i="0" u="none" strike="noStrike" dirty="0">
                        <a:solidFill>
                          <a:schemeClr val="accent2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5/18</a:t>
                      </a:r>
                      <a:endParaRPr lang="en-US" altLang="ko-KR" sz="1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5/21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5/24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5/27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</a:rPr>
                        <a:t>5/30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기획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프로젝트 기획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차 회의</a:t>
                      </a:r>
                      <a:endParaRPr lang="ko-KR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요구 분석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ko-KR" altLang="en-US" sz="14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fontAlgn="ctr"/>
                      <a:r>
                        <a:rPr lang="ko-KR" altLang="en-US" sz="1400" b="1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6065" marR="6065" marT="606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설계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UI </a:t>
                      </a:r>
                      <a:r>
                        <a:rPr lang="ko-KR" altLang="en-US" sz="1400" b="1" u="none" strike="noStrike" dirty="0">
                          <a:effectLst/>
                        </a:rPr>
                        <a:t>설계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　</a:t>
                      </a:r>
                      <a:r>
                        <a:rPr lang="en-US" altLang="ko-KR" sz="1400" b="1" u="none" strike="noStrike" dirty="0" smtClean="0">
                          <a:effectLst/>
                        </a:rPr>
                        <a:t>2</a:t>
                      </a:r>
                      <a:r>
                        <a:rPr lang="ko-KR" altLang="en-US" sz="1400" b="1" u="none" strike="noStrike" dirty="0" smtClean="0">
                          <a:effectLst/>
                        </a:rPr>
                        <a:t>차 회의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　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기능 설계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　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구현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인트로 페이지 </a:t>
                      </a:r>
                      <a:r>
                        <a:rPr lang="en-US" altLang="ko-KR" sz="1400" b="1" u="none" strike="noStrike">
                          <a:effectLst/>
                        </a:rPr>
                        <a:t>UI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메인 페이지 </a:t>
                      </a:r>
                      <a:r>
                        <a:rPr lang="en-US" sz="1400" b="1" u="none" strike="noStrike">
                          <a:effectLst/>
                        </a:rPr>
                        <a:t>UI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게임 </a:t>
                      </a:r>
                      <a:r>
                        <a:rPr lang="en-US" altLang="ko-KR" sz="1400" b="1" u="none" strike="noStrike">
                          <a:effectLst/>
                        </a:rPr>
                        <a:t>1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게임 </a:t>
                      </a:r>
                      <a:r>
                        <a:rPr lang="en-US" altLang="ko-KR" sz="1400" b="1" u="none" strike="noStrike">
                          <a:effectLst/>
                        </a:rPr>
                        <a:t>2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게임 </a:t>
                      </a:r>
                      <a:r>
                        <a:rPr lang="en-US" altLang="ko-KR" sz="1400" b="1" u="none" strike="noStrike">
                          <a:effectLst/>
                        </a:rPr>
                        <a:t>3</a:t>
                      </a:r>
                      <a:endParaRPr lang="en-US" altLang="ko-KR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차 회의</a:t>
                      </a: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소켓 통신 게임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실패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effectLst/>
                        </a:rPr>
                        <a:t>테스트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Back-end</a:t>
                      </a:r>
                    </a:p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페이징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처리 및 로그인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5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수정 및 보완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445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보고서 작성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45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</a:rPr>
                        <a:t>최종 발표 준비</a:t>
                      </a:r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6065" marR="6065" marT="606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76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2971800" y="3200400"/>
            <a:ext cx="64770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4800" dirty="0" smtClean="0">
                <a:solidFill>
                  <a:schemeClr val="bg1"/>
                </a:solidFill>
              </a:rPr>
              <a:t>업 무 분 담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943600" y="2209876"/>
            <a:ext cx="6229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4000" u="sng" spc="1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3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80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194061" y="2328564"/>
            <a:ext cx="2153356" cy="27006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latin typeface="+mj-lt"/>
            </a:endParaRPr>
          </a:p>
          <a:p>
            <a:pPr algn="ctr"/>
            <a:endParaRPr lang="en-US" altLang="ko-KR" sz="1400" b="1" dirty="0" smtClean="0">
              <a:latin typeface="+mj-lt"/>
            </a:endParaRPr>
          </a:p>
          <a:p>
            <a:pPr algn="ctr"/>
            <a:endParaRPr lang="en-US" altLang="ko-KR" sz="1400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err="1" smtClean="0">
                <a:latin typeface="+mj-lt"/>
              </a:rPr>
              <a:t>인트로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ko-KR" altLang="en-US" sz="1400" b="1" dirty="0" smtClean="0">
                <a:latin typeface="+mj-lt"/>
              </a:rPr>
              <a:t>페이지 </a:t>
            </a:r>
            <a:r>
              <a:rPr lang="en-US" altLang="ko-KR" sz="1400" b="1" dirty="0" smtClean="0">
                <a:latin typeface="+mj-lt"/>
              </a:rPr>
              <a:t>UI </a:t>
            </a:r>
            <a:r>
              <a:rPr lang="ko-KR" altLang="en-US" sz="1400" b="1" dirty="0" smtClean="0">
                <a:latin typeface="+mj-lt"/>
              </a:rPr>
              <a:t>제</a:t>
            </a:r>
            <a:r>
              <a:rPr lang="ko-KR" altLang="en-US" sz="1400" b="1" dirty="0">
                <a:latin typeface="+mj-lt"/>
              </a:rPr>
              <a:t>작</a:t>
            </a: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+mj-lt"/>
              </a:rPr>
              <a:t>Players </a:t>
            </a:r>
            <a:r>
              <a:rPr lang="ko-KR" altLang="en-US" sz="1400" b="1" dirty="0" smtClean="0">
                <a:latin typeface="+mj-lt"/>
              </a:rPr>
              <a:t>리스트 업</a:t>
            </a: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+mj-lt"/>
              </a:rPr>
              <a:t>알코올 바 </a:t>
            </a: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+mj-lt"/>
              </a:rPr>
              <a:t>게임</a:t>
            </a:r>
            <a:r>
              <a:rPr lang="en-US" altLang="ko-KR" sz="1400" b="1" dirty="0" smtClean="0">
                <a:latin typeface="+mj-lt"/>
              </a:rPr>
              <a:t> 1 </a:t>
            </a:r>
            <a:r>
              <a:rPr lang="ko-KR" altLang="en-US" sz="1400" b="1" dirty="0" smtClean="0">
                <a:latin typeface="+mj-lt"/>
              </a:rPr>
              <a:t>제작</a:t>
            </a: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+mj-lt"/>
              </a:rPr>
              <a:t>(</a:t>
            </a:r>
            <a:r>
              <a:rPr lang="ko-KR" altLang="en-US" sz="1400" b="1" dirty="0" err="1" smtClean="0">
                <a:latin typeface="+mj-lt"/>
              </a:rPr>
              <a:t>베스킨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ko-KR" altLang="en-US" sz="1400" b="1" dirty="0" err="1" smtClean="0">
                <a:latin typeface="+mj-lt"/>
              </a:rPr>
              <a:t>라빈스</a:t>
            </a:r>
            <a:r>
              <a:rPr lang="ko-KR" altLang="en-US" sz="1400" b="1" dirty="0" smtClean="0">
                <a:latin typeface="+mj-lt"/>
              </a:rPr>
              <a:t> </a:t>
            </a:r>
            <a:r>
              <a:rPr lang="en-US" altLang="ko-KR" sz="1400" b="1" dirty="0" smtClean="0">
                <a:latin typeface="+mj-lt"/>
              </a:rPr>
              <a:t>31)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66800" y="2205083"/>
            <a:ext cx="2383816" cy="9806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+mj-lt"/>
              </a:rPr>
              <a:t>백상우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34135" y="2328564"/>
            <a:ext cx="2311214" cy="27006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 smtClean="0"/>
          </a:p>
          <a:p>
            <a:pPr algn="ctr">
              <a:lnSpc>
                <a:spcPct val="150000"/>
              </a:lnSpc>
            </a:pPr>
            <a:endParaRPr lang="en-US" altLang="ko-KR" sz="1400" b="1" dirty="0" smtClean="0"/>
          </a:p>
          <a:p>
            <a:pPr algn="ctr">
              <a:lnSpc>
                <a:spcPct val="150000"/>
              </a:lnSpc>
            </a:pPr>
            <a:endParaRPr lang="en-US" altLang="ko-KR" sz="14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/>
              <a:t>보고서 작성</a:t>
            </a:r>
            <a:endParaRPr lang="en-US" altLang="ko-KR" sz="14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/>
              <a:t>게임 </a:t>
            </a:r>
            <a:r>
              <a:rPr lang="en-US" altLang="ko-KR" sz="1400" b="1" dirty="0" smtClean="0"/>
              <a:t>3 </a:t>
            </a:r>
            <a:r>
              <a:rPr lang="ko-KR" altLang="en-US" sz="1400" b="1" dirty="0" smtClean="0"/>
              <a:t>제작</a:t>
            </a:r>
            <a:endParaRPr lang="en-US" altLang="ko-KR" sz="1400" b="1" dirty="0" smtClean="0"/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복불복</a:t>
            </a:r>
            <a:r>
              <a:rPr lang="ko-KR" altLang="en-US" sz="1400" b="1" dirty="0" smtClean="0"/>
              <a:t> 게임</a:t>
            </a:r>
            <a:r>
              <a:rPr lang="en-US" altLang="ko-KR" sz="1400" b="1" dirty="0" smtClean="0"/>
              <a:t>)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16716" y="2205083"/>
            <a:ext cx="2558568" cy="9806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+mj-lt"/>
              </a:rPr>
              <a:t>김동휘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849132" y="2328564"/>
            <a:ext cx="2254482" cy="27006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+mj-lt"/>
              </a:rPr>
              <a:t>메인 페이지 </a:t>
            </a:r>
            <a:r>
              <a:rPr lang="en-US" altLang="ko-KR" sz="1400" b="1" dirty="0" smtClean="0">
                <a:latin typeface="+mj-lt"/>
              </a:rPr>
              <a:t>UI </a:t>
            </a:r>
            <a:r>
              <a:rPr lang="ko-KR" altLang="en-US" sz="1400" b="1" dirty="0" smtClean="0">
                <a:latin typeface="+mj-lt"/>
              </a:rPr>
              <a:t>제작</a:t>
            </a: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+mj-lt"/>
              </a:rPr>
              <a:t>게임 </a:t>
            </a:r>
            <a:r>
              <a:rPr lang="en-US" altLang="ko-KR" sz="1400" b="1" dirty="0" smtClean="0">
                <a:latin typeface="+mj-lt"/>
              </a:rPr>
              <a:t>2 </a:t>
            </a:r>
            <a:r>
              <a:rPr lang="ko-KR" altLang="en-US" sz="1400" b="1" dirty="0" smtClean="0">
                <a:latin typeface="+mj-lt"/>
              </a:rPr>
              <a:t>제작</a:t>
            </a: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+mj-lt"/>
              </a:rPr>
              <a:t>(</a:t>
            </a:r>
            <a:r>
              <a:rPr lang="ko-KR" altLang="en-US" sz="1400" b="1" dirty="0" smtClean="0">
                <a:latin typeface="+mj-lt"/>
              </a:rPr>
              <a:t>병 뚜껑 날리기 및 </a:t>
            </a:r>
            <a:endParaRPr lang="en-US" altLang="ko-KR" sz="1400" b="1" dirty="0" smtClean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latin typeface="+mj-lt"/>
              </a:rPr>
              <a:t>UP &amp; Down)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+mj-lt"/>
              </a:rPr>
              <a:t>로그인</a:t>
            </a:r>
            <a:endParaRPr lang="en-US" altLang="ko-KR" sz="1400" b="1" dirty="0" smtClean="0">
              <a:latin typeface="+mj-lt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716460" y="2205083"/>
            <a:ext cx="2495764" cy="9806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+mj-lt"/>
              </a:rPr>
              <a:t>유형찬</a:t>
            </a:r>
            <a:endParaRPr lang="ko-KR" altLang="en-US" sz="28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09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41F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>
            <a:spLocks/>
          </p:cNvSpPr>
          <p:nvPr/>
        </p:nvSpPr>
        <p:spPr>
          <a:xfrm>
            <a:off x="2971800" y="3200400"/>
            <a:ext cx="64770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/>
            <a:r>
              <a:rPr lang="ko-KR" altLang="en-US" sz="4800" dirty="0" smtClean="0">
                <a:solidFill>
                  <a:schemeClr val="bg1"/>
                </a:solidFill>
              </a:rPr>
              <a:t>요 구 사 항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9" name="object 6"/>
          <p:cNvSpPr txBox="1"/>
          <p:nvPr/>
        </p:nvSpPr>
        <p:spPr>
          <a:xfrm>
            <a:off x="5943600" y="2209876"/>
            <a:ext cx="62293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u="sng" spc="120" dirty="0" smtClean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4000" u="sng" spc="1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40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01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23</Pages>
  <Paragraphs>147</Paragraphs>
  <Words>414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준호김</dc:creator>
  <cp:lastModifiedBy>fresheday</cp:lastModifiedBy>
  <dc:title>PowerPoint 프레젠테이션</dc:title>
  <dcterms:modified xsi:type="dcterms:W3CDTF">2017-05-30T16:34:57Z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2017-02-28T00:00:00Z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2017-05-09T00:00:00Z</vt:filetime>
  </property>
</Properties>
</file>